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261" r:id="rId2"/>
    <p:sldId id="262" r:id="rId3"/>
  </p:sldIdLst>
  <p:sldSz cx="7775575" cy="10907713"/>
  <p:notesSz cx="6888163" cy="10020300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6E30"/>
    <a:srgbClr val="82582D"/>
    <a:srgbClr val="A4723A"/>
    <a:srgbClr val="664724"/>
    <a:srgbClr val="645226"/>
    <a:srgbClr val="640000"/>
    <a:srgbClr val="3E0000"/>
    <a:srgbClr val="FFC000"/>
    <a:srgbClr val="CC3300"/>
    <a:srgbClr val="4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8" d="100"/>
          <a:sy n="118" d="100"/>
        </p:scale>
        <p:origin x="534" y="-178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0" cy="502755"/>
          </a:xfrm>
          <a:prstGeom prst="rect">
            <a:avLst/>
          </a:prstGeom>
        </p:spPr>
        <p:txBody>
          <a:bodyPr vert="horz" lIns="92453" tIns="46227" rIns="92453" bIns="4622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0" cy="502755"/>
          </a:xfrm>
          <a:prstGeom prst="rect">
            <a:avLst/>
          </a:prstGeom>
        </p:spPr>
        <p:txBody>
          <a:bodyPr vert="horz" lIns="92453" tIns="46227" rIns="92453" bIns="46227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3" tIns="46227" rIns="92453" bIns="462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2453" tIns="46227" rIns="92453" bIns="462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7549"/>
            <a:ext cx="2984870" cy="502754"/>
          </a:xfrm>
          <a:prstGeom prst="rect">
            <a:avLst/>
          </a:prstGeom>
        </p:spPr>
        <p:txBody>
          <a:bodyPr vert="horz" lIns="92453" tIns="46227" rIns="92453" bIns="4622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1" y="9517549"/>
            <a:ext cx="2984870" cy="502754"/>
          </a:xfrm>
          <a:prstGeom prst="rect">
            <a:avLst/>
          </a:prstGeom>
        </p:spPr>
        <p:txBody>
          <a:bodyPr vert="horz" lIns="92453" tIns="46227" rIns="92453" bIns="46227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図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360" y="725048"/>
            <a:ext cx="1277115" cy="847346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884404" y="651079"/>
            <a:ext cx="3999813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5800" b="1" dirty="0">
                <a:solidFill>
                  <a:srgbClr val="906E30"/>
                </a:solidFill>
                <a:ea typeface="HGSｺﾞｼｯｸM" panose="020B0600000000000000" pitchFamily="50" charset="-128"/>
              </a:rPr>
              <a:t>Lunch Menu</a:t>
            </a:r>
            <a:endParaRPr lang="ja-JP" altLang="en-US" sz="5800" b="1" dirty="0">
              <a:solidFill>
                <a:srgbClr val="906E30"/>
              </a:solidFill>
              <a:ea typeface="HGSｺﾞｼｯｸM" panose="020B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279217" y="1422745"/>
            <a:ext cx="1093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ea typeface="HGSｺﾞｼｯｸM" panose="020B0600000000000000" pitchFamily="50" charset="-128"/>
                <a:cs typeface="Arial" panose="020B0604020202020204" pitchFamily="34" charset="0"/>
              </a:rPr>
              <a:t>11:00</a:t>
            </a:r>
            <a:r>
              <a:rPr lang="ja-JP" altLang="en-US" sz="1200" dirty="0">
                <a:solidFill>
                  <a:schemeClr val="bg1"/>
                </a:solidFill>
                <a:latin typeface="Arial" panose="020B0604020202020204" pitchFamily="34" charset="0"/>
                <a:ea typeface="HGSｺﾞｼｯｸM" panose="020B0600000000000000" pitchFamily="50" charset="-128"/>
                <a:cs typeface="Arial" panose="020B0604020202020204" pitchFamily="34" charset="0"/>
              </a:rPr>
              <a:t>～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ea typeface="HGSｺﾞｼｯｸM" panose="020B0600000000000000" pitchFamily="50" charset="-128"/>
                <a:cs typeface="Arial" panose="020B0604020202020204" pitchFamily="34" charset="0"/>
              </a:rPr>
              <a:t>14:00</a:t>
            </a:r>
            <a:endParaRPr lang="ja-JP" altLang="en-US" sz="1200" dirty="0">
              <a:solidFill>
                <a:schemeClr val="bg1"/>
              </a:solidFill>
              <a:latin typeface="Arial" panose="020B0604020202020204" pitchFamily="34" charset="0"/>
              <a:ea typeface="HGSｺﾞｼｯｸM" panose="020B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63470" y="1898062"/>
            <a:ext cx="436160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パスタランチ　（大盛</a:t>
            </a:r>
            <a:r>
              <a:rPr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150</a:t>
            </a:r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円）</a:t>
            </a:r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（サラダ・スープ・自家製パン・お惣菜・お好きなドリンク</a:t>
            </a:r>
            <a:r>
              <a:rPr lang="en-US" altLang="ja-JP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set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840408" y="993603"/>
            <a:ext cx="12763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solidFill>
                  <a:srgbClr val="82582D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オードブル予約承ります！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228711" y="2397758"/>
            <a:ext cx="2005974" cy="1148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①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牛挽肉・茸・旬野菜の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ラグー（煮込み）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スパゲッティ　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33892" y="3184216"/>
            <a:ext cx="1217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>
                <a:latin typeface="HGS明朝E" panose="02020900000000000000" pitchFamily="18" charset="-128"/>
                <a:ea typeface="HGS明朝E" panose="02020900000000000000" pitchFamily="18" charset="-128"/>
              </a:rPr>
              <a:t>¥ </a:t>
            </a:r>
            <a:r>
              <a:rPr lang="en-US" altLang="ja-JP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1,200</a:t>
            </a:r>
            <a:endParaRPr lang="ja-JP" altLang="en-US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922618" y="3222371"/>
            <a:ext cx="1217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>
                <a:latin typeface="HGS明朝E" panose="02020900000000000000" pitchFamily="18" charset="-128"/>
                <a:ea typeface="HGS明朝E" panose="02020900000000000000" pitchFamily="18" charset="-128"/>
              </a:rPr>
              <a:t>¥ </a:t>
            </a:r>
            <a:r>
              <a:rPr lang="en-US" altLang="ja-JP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1,200</a:t>
            </a:r>
            <a:endParaRPr lang="ja-JP" altLang="en-US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48912" y="3736011"/>
            <a:ext cx="529149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ルコラ特製ラザニアランチ</a:t>
            </a:r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</a:t>
            </a:r>
            <a:r>
              <a:rPr lang="en-US" altLang="ja-JP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サラダ・スープ・自家製パン・お惣菜・お好きなドリンク</a:t>
            </a:r>
            <a:r>
              <a:rPr lang="en-US" altLang="ja-JP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set)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533892" y="4980524"/>
            <a:ext cx="1217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>
                <a:latin typeface="HGS明朝E" panose="02020900000000000000" pitchFamily="18" charset="-128"/>
                <a:ea typeface="HGS明朝E" panose="02020900000000000000" pitchFamily="18" charset="-128"/>
              </a:rPr>
              <a:t>¥ </a:t>
            </a:r>
            <a:r>
              <a:rPr lang="en-US" altLang="ja-JP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1,200</a:t>
            </a:r>
            <a:endParaRPr lang="ja-JP" altLang="en-US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940112" y="3736011"/>
            <a:ext cx="286528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ピリ辛！明太子スパゲッティ</a:t>
            </a:r>
          </a:p>
          <a:p>
            <a:endParaRPr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639221" y="4201145"/>
            <a:ext cx="1921758" cy="430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和風パスタといえばコレ！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程よい辛さです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548914" y="5532319"/>
            <a:ext cx="514698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今週のランチプレート</a:t>
            </a:r>
          </a:p>
          <a:p>
            <a:r>
              <a:rPr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（サラダ・スープ・自家製パン・お惣菜</a:t>
            </a:r>
            <a:r>
              <a:rPr lang="en-US" altLang="ja-JP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種・お好きなドリンク）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269484" y="6001966"/>
            <a:ext cx="1618304" cy="968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（お肉料理）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もち豚ヒレのソテー</a:t>
            </a:r>
            <a:endParaRPr lang="en-US" altLang="ja-JP" sz="9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カフェドパリソース</a:t>
            </a:r>
            <a:endParaRPr lang="en-US" altLang="ja-JP" sz="9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</a:t>
            </a:r>
            <a:r>
              <a:rPr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ハーブと香辛料のバター</a:t>
            </a:r>
            <a:r>
              <a:rPr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endParaRPr lang="en-US" altLang="ja-JP" sz="9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>
              <a:lnSpc>
                <a:spcPts val="1400"/>
              </a:lnSpc>
            </a:pP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940113" y="5532319"/>
            <a:ext cx="3901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手作りジャガイモのニョッキ</a:t>
            </a:r>
          </a:p>
          <a:p>
            <a:r>
              <a:rPr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（サラダ・スープ・自家製パン・お惣菜・お好きなドリンク）</a:t>
            </a:r>
          </a:p>
          <a:p>
            <a:endParaRPr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723437" y="6504539"/>
            <a:ext cx="1921758" cy="248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altLang="ja-JP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ニョッキは大盛できません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548914" y="7331977"/>
            <a:ext cx="33911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お子様プレート（ドリンク付き）</a:t>
            </a:r>
          </a:p>
          <a:p>
            <a:endParaRPr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07267" y="8110114"/>
            <a:ext cx="6621609" cy="430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コーヒー（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HOT/ICE)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果汁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100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％オレンジジュース　　ウーロン茶</a:t>
            </a:r>
            <a:endParaRPr lang="en-US" altLang="ja-JP" sz="11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紅茶ダージリン（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HOT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　紅茶アールグレー（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ICE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　リンゴ酢ドリンク　レモネード（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HOT/ICE) </a:t>
            </a:r>
            <a:endParaRPr lang="ja-JP" altLang="en-US" sz="11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940113" y="7331977"/>
            <a:ext cx="33356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海老ピラフ（パンに変更できます）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鶏唐揚げ　フライドポテト　ハンバーグ　ゼリー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401832" y="7914728"/>
            <a:ext cx="112723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>
                <a:highlight>
                  <a:srgbClr val="FFFF00"/>
                </a:highligh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セットドリンク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5639221" y="2398902"/>
            <a:ext cx="2005974" cy="1507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②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小ヤリイカと小柱の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トマトソース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スパゲッティ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269484" y="4201145"/>
            <a:ext cx="1613927" cy="789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じっくり時間をかけて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つく</a:t>
            </a:r>
            <a:r>
              <a:rPr lang="ja-JP" altLang="en-US" sz="110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る</a:t>
            </a: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濃厚ラザニア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お持ち帰りもできます。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テイクアウト　</a:t>
            </a:r>
            <a:r>
              <a:rPr lang="en-US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980</a:t>
            </a: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円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5922618" y="4980524"/>
            <a:ext cx="1217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>
                <a:latin typeface="HGS明朝E" panose="02020900000000000000" pitchFamily="18" charset="-128"/>
                <a:ea typeface="HGS明朝E" panose="02020900000000000000" pitchFamily="18" charset="-128"/>
              </a:rPr>
              <a:t>¥ </a:t>
            </a:r>
            <a:r>
              <a:rPr lang="en-US" altLang="ja-JP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1,200</a:t>
            </a:r>
            <a:endParaRPr lang="ja-JP" altLang="en-US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533892" y="6783908"/>
            <a:ext cx="1217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>
                <a:latin typeface="HGS明朝E" panose="02020900000000000000" pitchFamily="18" charset="-128"/>
                <a:ea typeface="HGS明朝E" panose="02020900000000000000" pitchFamily="18" charset="-128"/>
              </a:rPr>
              <a:t>¥ </a:t>
            </a:r>
            <a:r>
              <a:rPr lang="en-US" altLang="ja-JP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1,520</a:t>
            </a:r>
            <a:endParaRPr lang="ja-JP" altLang="en-US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922618" y="6783908"/>
            <a:ext cx="1217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>
                <a:latin typeface="HGS明朝E" panose="02020900000000000000" pitchFamily="18" charset="-128"/>
                <a:ea typeface="HGS明朝E" panose="02020900000000000000" pitchFamily="18" charset="-128"/>
              </a:rPr>
              <a:t>¥ </a:t>
            </a:r>
            <a:r>
              <a:rPr lang="en-US" altLang="ja-JP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1,190</a:t>
            </a:r>
            <a:endParaRPr lang="ja-JP" altLang="en-US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2296827" y="7562810"/>
            <a:ext cx="934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>
                <a:latin typeface="HGS明朝E" panose="02020900000000000000" pitchFamily="18" charset="-128"/>
                <a:ea typeface="HGS明朝E" panose="02020900000000000000" pitchFamily="18" charset="-128"/>
              </a:rPr>
              <a:t>¥ </a:t>
            </a:r>
            <a:r>
              <a:rPr lang="en-US" altLang="ja-JP" sz="2800" dirty="0">
                <a:latin typeface="HGS明朝E" panose="02020900000000000000" pitchFamily="18" charset="-128"/>
                <a:ea typeface="HGS明朝E" panose="02020900000000000000" pitchFamily="18" charset="-128"/>
              </a:rPr>
              <a:t>550</a:t>
            </a:r>
            <a:endParaRPr lang="ja-JP" altLang="en-US" sz="28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03" y="914714"/>
            <a:ext cx="408433" cy="658369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45" y="608346"/>
            <a:ext cx="6477013" cy="109728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57" y="886648"/>
            <a:ext cx="448057" cy="710185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45" y="1758588"/>
            <a:ext cx="6477013" cy="109728"/>
          </a:xfrm>
          <a:prstGeom prst="rect">
            <a:avLst/>
          </a:prstGeom>
        </p:spPr>
      </p:pic>
      <p:sp>
        <p:nvSpPr>
          <p:cNvPr id="59" name="正方形/長方形 58"/>
          <p:cNvSpPr/>
          <p:nvPr/>
        </p:nvSpPr>
        <p:spPr>
          <a:xfrm>
            <a:off x="631041" y="2462467"/>
            <a:ext cx="1623600" cy="11556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019975" y="2462467"/>
            <a:ext cx="1623600" cy="11556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31041" y="4266698"/>
            <a:ext cx="1623600" cy="11556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4019975" y="4266698"/>
            <a:ext cx="1623600" cy="11556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631041" y="6066166"/>
            <a:ext cx="1623600" cy="11556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019975" y="6065760"/>
            <a:ext cx="1623600" cy="11556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80B5B44A-DFBD-4E97-94B6-672B0133A897}"/>
              </a:ext>
            </a:extLst>
          </p:cNvPr>
          <p:cNvSpPr/>
          <p:nvPr/>
        </p:nvSpPr>
        <p:spPr>
          <a:xfrm>
            <a:off x="5846286" y="833825"/>
            <a:ext cx="1282590" cy="763983"/>
          </a:xfrm>
          <a:prstGeom prst="wedgeEllipseCallou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E746CB-F279-483E-8382-947C5E49244A}"/>
              </a:ext>
            </a:extLst>
          </p:cNvPr>
          <p:cNvSpPr txBox="1"/>
          <p:nvPr/>
        </p:nvSpPr>
        <p:spPr>
          <a:xfrm>
            <a:off x="5922619" y="1990585"/>
            <a:ext cx="12919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価格</a:t>
            </a:r>
            <a:r>
              <a:rPr kumimoji="1" lang="ja-JP" altLang="en-US" sz="1100" dirty="0"/>
              <a:t>は税込です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F769F85-2050-4AD4-BCE6-87D7476248F8}"/>
              </a:ext>
            </a:extLst>
          </p:cNvPr>
          <p:cNvSpPr/>
          <p:nvPr/>
        </p:nvSpPr>
        <p:spPr>
          <a:xfrm>
            <a:off x="5771814" y="6004783"/>
            <a:ext cx="1613506" cy="430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とろーりモッツァレラ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チーズのトマトソース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B7CB82E2-FEC6-4B42-AA1E-0A48D13F3D60}"/>
              </a:ext>
            </a:extLst>
          </p:cNvPr>
          <p:cNvSpPr/>
          <p:nvPr/>
        </p:nvSpPr>
        <p:spPr>
          <a:xfrm>
            <a:off x="406010" y="9880392"/>
            <a:ext cx="99257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>
                <a:highlight>
                  <a:srgbClr val="FFFF00"/>
                </a:highligh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単品メニュー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5AED5F7A-7000-4879-B611-98644D1FAE87}"/>
              </a:ext>
            </a:extLst>
          </p:cNvPr>
          <p:cNvSpPr/>
          <p:nvPr/>
        </p:nvSpPr>
        <p:spPr>
          <a:xfrm>
            <a:off x="433845" y="10140820"/>
            <a:ext cx="6621609" cy="430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フライドポテト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350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円　　　あがの姫牛ビーフコロッケ　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個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200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円　　超厚切りハムカツ　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個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300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円</a:t>
            </a:r>
            <a:endParaRPr lang="en-US" altLang="ja-JP" sz="11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B73E57A5-493D-406F-8EDE-9C685A41C9FA}"/>
              </a:ext>
            </a:extLst>
          </p:cNvPr>
          <p:cNvSpPr/>
          <p:nvPr/>
        </p:nvSpPr>
        <p:spPr>
          <a:xfrm>
            <a:off x="401832" y="9325108"/>
            <a:ext cx="85792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>
                <a:highlight>
                  <a:srgbClr val="FFFF00"/>
                </a:highligh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アルコール</a:t>
            </a:r>
            <a:endParaRPr lang="en-US" altLang="ja-JP" sz="1050" dirty="0">
              <a:highlight>
                <a:srgbClr val="FFFF00"/>
              </a:highligh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C402DC09-04E7-4770-A61C-88FB18CB63BE}"/>
              </a:ext>
            </a:extLst>
          </p:cNvPr>
          <p:cNvSpPr/>
          <p:nvPr/>
        </p:nvSpPr>
        <p:spPr>
          <a:xfrm>
            <a:off x="495149" y="9592006"/>
            <a:ext cx="6846581" cy="430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生ビール（プレミアムモルツ）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530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円　　グラスワイン（赤・白）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600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円～　　新潟の日本酒グラス</a:t>
            </a:r>
            <a:r>
              <a:rPr lang="en-US" altLang="ja-JP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520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円</a:t>
            </a:r>
            <a:endParaRPr lang="en-US" altLang="ja-JP" sz="11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655614AA-7749-4339-BDC9-601A11998526}"/>
              </a:ext>
            </a:extLst>
          </p:cNvPr>
          <p:cNvSpPr/>
          <p:nvPr/>
        </p:nvSpPr>
        <p:spPr>
          <a:xfrm>
            <a:off x="369081" y="8818974"/>
            <a:ext cx="6621609" cy="430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・ティラミス　・あまおう苺ムース　　・クラシックショコラ　　・ラムレーズンのパウンドケーキ　</a:t>
            </a:r>
            <a:endParaRPr lang="en-US" altLang="ja-JP" sz="11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・ミルクティーケーキ　　　・バスク風チーズケーキ　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321D948A-91A3-4CB4-BED3-E2679A91D5C7}"/>
              </a:ext>
            </a:extLst>
          </p:cNvPr>
          <p:cNvSpPr/>
          <p:nvPr/>
        </p:nvSpPr>
        <p:spPr>
          <a:xfrm>
            <a:off x="369081" y="8594376"/>
            <a:ext cx="188545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>
                <a:highlight>
                  <a:srgbClr val="00FF00"/>
                </a:highligh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ドルチェ</a:t>
            </a:r>
            <a:r>
              <a:rPr lang="en-US" altLang="ja-JP" sz="1050" dirty="0">
                <a:highlight>
                  <a:srgbClr val="00FF00"/>
                </a:highligh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r>
              <a:rPr lang="ja-JP" altLang="en-US" sz="1050" dirty="0">
                <a:highlight>
                  <a:srgbClr val="00FF00"/>
                </a:highligh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カット　３００円</a:t>
            </a:r>
            <a:endParaRPr lang="en-US" altLang="ja-JP" sz="1050" dirty="0">
              <a:highlight>
                <a:srgbClr val="00FF00"/>
              </a:highligh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0D5A56E9-7BC4-4C51-8D92-0D30398CB2EF}"/>
              </a:ext>
            </a:extLst>
          </p:cNvPr>
          <p:cNvSpPr/>
          <p:nvPr/>
        </p:nvSpPr>
        <p:spPr>
          <a:xfrm>
            <a:off x="3996045" y="10400175"/>
            <a:ext cx="3551537" cy="430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特定原材料（卵・乳・小麦・豆類・甲殻類）厨房内で使用しております</a:t>
            </a:r>
            <a:endParaRPr lang="en-US" altLang="ja-JP" sz="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25" name="図 24" descr="皿に盛られたパスタ料理&#10;&#10;自動的に生成された説明">
            <a:extLst>
              <a:ext uri="{FF2B5EF4-FFF2-40B4-BE49-F238E27FC236}">
                <a16:creationId xmlns:a16="http://schemas.microsoft.com/office/drawing/2014/main" id="{1B5F9434-5E1B-40FD-BA7C-8F8375B4D4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573" y="4213198"/>
            <a:ext cx="1664008" cy="1248006"/>
          </a:xfrm>
          <a:prstGeom prst="rect">
            <a:avLst/>
          </a:prstGeom>
        </p:spPr>
      </p:pic>
      <p:pic>
        <p:nvPicPr>
          <p:cNvPr id="48" name="図 47" descr="皿の上の食べ物&#10;&#10;自動的に生成された説明">
            <a:extLst>
              <a:ext uri="{FF2B5EF4-FFF2-40B4-BE49-F238E27FC236}">
                <a16:creationId xmlns:a16="http://schemas.microsoft.com/office/drawing/2014/main" id="{E8628746-95AF-49C3-A9E1-D84762DD276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34" y="4245009"/>
            <a:ext cx="1687420" cy="1198072"/>
          </a:xfrm>
          <a:prstGeom prst="rect">
            <a:avLst/>
          </a:prstGeom>
        </p:spPr>
      </p:pic>
      <p:pic>
        <p:nvPicPr>
          <p:cNvPr id="53" name="図 52" descr="皿の上のピザ&#10;&#10;自動的に生成された説明">
            <a:extLst>
              <a:ext uri="{FF2B5EF4-FFF2-40B4-BE49-F238E27FC236}">
                <a16:creationId xmlns:a16="http://schemas.microsoft.com/office/drawing/2014/main" id="{26E6F8F2-8567-4465-93F8-DC345A8649A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034" y="6049611"/>
            <a:ext cx="1700151" cy="1275113"/>
          </a:xfrm>
          <a:prstGeom prst="rect">
            <a:avLst/>
          </a:prstGeom>
        </p:spPr>
      </p:pic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1EE20938-FF95-15D3-EE92-4CBAF39CD447}"/>
              </a:ext>
            </a:extLst>
          </p:cNvPr>
          <p:cNvSpPr/>
          <p:nvPr/>
        </p:nvSpPr>
        <p:spPr>
          <a:xfrm>
            <a:off x="4060364" y="9130801"/>
            <a:ext cx="3473007" cy="250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＊ティラミスのみテイクアウトできません</a:t>
            </a: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18" name="図 17" descr="皿に盛られたパスタ料理&#10;&#10;自動的に生成された説明">
            <a:extLst>
              <a:ext uri="{FF2B5EF4-FFF2-40B4-BE49-F238E27FC236}">
                <a16:creationId xmlns:a16="http://schemas.microsoft.com/office/drawing/2014/main" id="{E9A90886-3CD3-3EA7-342E-383067114FC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79" y="2456735"/>
            <a:ext cx="1644397" cy="1233297"/>
          </a:xfrm>
          <a:prstGeom prst="rect">
            <a:avLst/>
          </a:prstGeom>
        </p:spPr>
      </p:pic>
      <p:pic>
        <p:nvPicPr>
          <p:cNvPr id="16" name="図 15" descr="皿の上の料理&#10;&#10;自動的に生成された説明">
            <a:extLst>
              <a:ext uri="{FF2B5EF4-FFF2-40B4-BE49-F238E27FC236}">
                <a16:creationId xmlns:a16="http://schemas.microsoft.com/office/drawing/2014/main" id="{88BDF755-443B-166D-E2BA-35488CFF0BC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42" y="6031274"/>
            <a:ext cx="1661317" cy="1245987"/>
          </a:xfrm>
          <a:prstGeom prst="rect">
            <a:avLst/>
          </a:prstGeom>
        </p:spPr>
      </p:pic>
      <p:pic>
        <p:nvPicPr>
          <p:cNvPr id="21" name="図 20" descr="皿に盛られたパスタ料理&#10;&#10;自動的に生成された説明">
            <a:extLst>
              <a:ext uri="{FF2B5EF4-FFF2-40B4-BE49-F238E27FC236}">
                <a16:creationId xmlns:a16="http://schemas.microsoft.com/office/drawing/2014/main" id="{426EB74D-CB20-DA14-8C07-7860A1B9835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034" y="2414184"/>
            <a:ext cx="1651187" cy="123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図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360" y="725048"/>
            <a:ext cx="1277115" cy="847346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814916" y="873568"/>
            <a:ext cx="53303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906E30"/>
                </a:solidFill>
                <a:ea typeface="HGSｺﾞｼｯｸM" panose="020B0600000000000000" pitchFamily="50" charset="-128"/>
              </a:rPr>
              <a:t>本日のディナーコース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279217" y="1422745"/>
            <a:ext cx="1093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ea typeface="HGSｺﾞｼｯｸM" panose="020B0600000000000000" pitchFamily="50" charset="-128"/>
                <a:cs typeface="Arial" panose="020B0604020202020204" pitchFamily="34" charset="0"/>
              </a:rPr>
              <a:t>11:00</a:t>
            </a:r>
            <a:r>
              <a:rPr lang="ja-JP" altLang="en-US" sz="1200" dirty="0">
                <a:solidFill>
                  <a:schemeClr val="bg1"/>
                </a:solidFill>
                <a:latin typeface="Arial" panose="020B0604020202020204" pitchFamily="34" charset="0"/>
                <a:ea typeface="HGSｺﾞｼｯｸM" panose="020B0600000000000000" pitchFamily="50" charset="-128"/>
                <a:cs typeface="Arial" panose="020B0604020202020204" pitchFamily="34" charset="0"/>
              </a:rPr>
              <a:t>～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ea typeface="HGSｺﾞｼｯｸM" panose="020B0600000000000000" pitchFamily="50" charset="-128"/>
                <a:cs typeface="Arial" panose="020B0604020202020204" pitchFamily="34" charset="0"/>
              </a:rPr>
              <a:t>14:00</a:t>
            </a:r>
            <a:endParaRPr lang="ja-JP" altLang="en-US" sz="1200" dirty="0">
              <a:solidFill>
                <a:schemeClr val="bg1"/>
              </a:solidFill>
              <a:latin typeface="Arial" panose="020B0604020202020204" pitchFamily="34" charset="0"/>
              <a:ea typeface="HGSｺﾞｼｯｸM" panose="020B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83351" y="1871242"/>
            <a:ext cx="71350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ルコラコース　　</a:t>
            </a:r>
            <a:r>
              <a:rPr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1850</a:t>
            </a:r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円　</a:t>
            </a: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前菜</a:t>
            </a:r>
            <a:r>
              <a:rPr lang="en-US" altLang="ja-JP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+</a:t>
            </a: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パスタ</a:t>
            </a:r>
            <a:r>
              <a:rPr lang="en-US" altLang="ja-JP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+</a:t>
            </a: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ドルチェ</a:t>
            </a:r>
            <a:r>
              <a:rPr lang="en-US" altLang="ja-JP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+</a:t>
            </a: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ドリンクが付きます</a:t>
            </a:r>
            <a:endParaRPr lang="en-US" altLang="ja-JP" sz="12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ラコルタコース　</a:t>
            </a:r>
            <a:r>
              <a:rPr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2800</a:t>
            </a:r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円　</a:t>
            </a: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前菜</a:t>
            </a:r>
            <a:r>
              <a:rPr lang="en-US" altLang="ja-JP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+</a:t>
            </a: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パスタ</a:t>
            </a:r>
            <a:r>
              <a:rPr lang="en-US" altLang="ja-JP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+</a:t>
            </a: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メイン</a:t>
            </a:r>
            <a:r>
              <a:rPr lang="en-US" altLang="ja-JP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+</a:t>
            </a: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ドルチェ</a:t>
            </a:r>
            <a:r>
              <a:rPr lang="en-US" altLang="ja-JP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+</a:t>
            </a: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ドリンクが付きます</a:t>
            </a:r>
            <a:endParaRPr lang="en-US" altLang="ja-JP" sz="12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lang="ja-JP" altLang="en-US" sz="1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06381" y="2851255"/>
            <a:ext cx="543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S明朝E" panose="02020900000000000000" pitchFamily="18" charset="-128"/>
                <a:ea typeface="HGS明朝E" panose="02020900000000000000" pitchFamily="18" charset="-128"/>
              </a:rPr>
              <a:t>前菜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634592" y="3244234"/>
            <a:ext cx="50293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　サラダ　ニソワーズ（ニース風）　　</a:t>
            </a:r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07267" y="8110114"/>
            <a:ext cx="6811166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コーヒー（</a:t>
            </a:r>
            <a:r>
              <a:rPr lang="en-US" altLang="ja-JP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HOT/ICE)</a:t>
            </a: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果汁</a:t>
            </a:r>
            <a:r>
              <a:rPr lang="en-US" altLang="ja-JP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100</a:t>
            </a: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％オレンジジュース　　ウーロン茶</a:t>
            </a:r>
            <a:endParaRPr lang="en-US" altLang="ja-JP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紅茶ダージリン（</a:t>
            </a:r>
            <a:r>
              <a:rPr lang="en-US" altLang="ja-JP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HOT</a:t>
            </a: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　紅茶アールグレー（</a:t>
            </a:r>
            <a:r>
              <a:rPr lang="en-US" altLang="ja-JP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ICE</a:t>
            </a: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　</a:t>
            </a:r>
            <a:endParaRPr lang="en-US" altLang="ja-JP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リンゴ酢ドリンク　　　　レモネード（</a:t>
            </a:r>
            <a:r>
              <a:rPr lang="en-US" altLang="ja-JP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HOT/ICE) </a:t>
            </a:r>
          </a:p>
          <a:p>
            <a:pPr>
              <a:lnSpc>
                <a:spcPts val="1400"/>
              </a:lnSpc>
            </a:pPr>
            <a:endParaRPr lang="ja-JP" altLang="en-US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21995" y="7288513"/>
            <a:ext cx="40831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お好きなドリンク下記よりお選びください</a:t>
            </a: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03" y="914714"/>
            <a:ext cx="408433" cy="658369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45" y="608346"/>
            <a:ext cx="6477013" cy="109728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57" y="886648"/>
            <a:ext cx="448057" cy="710185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45" y="1758588"/>
            <a:ext cx="6477013" cy="109728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E746CB-F279-483E-8382-947C5E49244A}"/>
              </a:ext>
            </a:extLst>
          </p:cNvPr>
          <p:cNvSpPr txBox="1"/>
          <p:nvPr/>
        </p:nvSpPr>
        <p:spPr>
          <a:xfrm>
            <a:off x="6269055" y="1475218"/>
            <a:ext cx="12919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価格</a:t>
            </a:r>
            <a:r>
              <a:rPr kumimoji="1" lang="ja-JP" altLang="en-US" sz="1100" dirty="0"/>
              <a:t>は税込です</a:t>
            </a: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C402DC09-04E7-4770-A61C-88FB18CB63BE}"/>
              </a:ext>
            </a:extLst>
          </p:cNvPr>
          <p:cNvSpPr/>
          <p:nvPr/>
        </p:nvSpPr>
        <p:spPr>
          <a:xfrm>
            <a:off x="495149" y="9159822"/>
            <a:ext cx="6621609" cy="1148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生ビール（プレミアムモルツ）　グラスワイン（赤・白）　</a:t>
            </a:r>
            <a:endParaRPr lang="en-US" altLang="ja-JP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ゆず酒ソーダ　　ジントニック　　カシスオレンジ　　カシスソーダ　</a:t>
            </a:r>
            <a:endParaRPr lang="en-US" altLang="ja-JP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キール　　ハイボール　</a:t>
            </a:r>
            <a:endParaRPr lang="en-US" altLang="ja-JP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日本酒（イットキー　越乃寒梅）</a:t>
            </a:r>
            <a:endParaRPr lang="en-US" altLang="ja-JP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0D5A56E9-7BC4-4C51-8D92-0D30398CB2EF}"/>
              </a:ext>
            </a:extLst>
          </p:cNvPr>
          <p:cNvSpPr/>
          <p:nvPr/>
        </p:nvSpPr>
        <p:spPr>
          <a:xfrm>
            <a:off x="3996045" y="10400175"/>
            <a:ext cx="3551537" cy="430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特定原材料（卵・乳・小麦・豆類・甲殻類）厨房内で使用しております</a:t>
            </a:r>
            <a:endParaRPr lang="en-US" altLang="ja-JP" sz="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D6C37055-C918-4B53-BEE1-A5A6C650F7A4}"/>
              </a:ext>
            </a:extLst>
          </p:cNvPr>
          <p:cNvSpPr/>
          <p:nvPr/>
        </p:nvSpPr>
        <p:spPr>
          <a:xfrm>
            <a:off x="2559122" y="3843063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S明朝E" panose="02020900000000000000" pitchFamily="18" charset="-128"/>
                <a:ea typeface="HGS明朝E" panose="02020900000000000000" pitchFamily="18" charset="-128"/>
              </a:rPr>
              <a:t>パスタ（どちらかお選びください）</a:t>
            </a: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A047BF04-BC7F-4731-931F-878DB80F3CE5}"/>
              </a:ext>
            </a:extLst>
          </p:cNvPr>
          <p:cNvSpPr/>
          <p:nvPr/>
        </p:nvSpPr>
        <p:spPr>
          <a:xfrm>
            <a:off x="1839044" y="5143590"/>
            <a:ext cx="43140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S明朝E" panose="02020900000000000000" pitchFamily="18" charset="-128"/>
                <a:ea typeface="HGS明朝E" panose="02020900000000000000" pitchFamily="18" charset="-128"/>
              </a:rPr>
              <a:t>メイン（お肉・お魚料理どちらかお選びください）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98244962-4252-467F-A70C-2BE01A5A8367}"/>
              </a:ext>
            </a:extLst>
          </p:cNvPr>
          <p:cNvSpPr/>
          <p:nvPr/>
        </p:nvSpPr>
        <p:spPr>
          <a:xfrm>
            <a:off x="1814915" y="4240990"/>
            <a:ext cx="670360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スパゲッティ　しらす干しとベーコンのオリーブオイル　</a:t>
            </a:r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7A8FEF66-77B6-4064-A5AE-85074B2D363B}"/>
              </a:ext>
            </a:extLst>
          </p:cNvPr>
          <p:cNvSpPr/>
          <p:nvPr/>
        </p:nvSpPr>
        <p:spPr>
          <a:xfrm>
            <a:off x="1814916" y="4664592"/>
            <a:ext cx="670360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スパゲッティ　ピリ辛！夏野菜のトマトソース</a:t>
            </a:r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B1C4C8AB-CCF1-401F-B707-C74129CE65AA}"/>
              </a:ext>
            </a:extLst>
          </p:cNvPr>
          <p:cNvSpPr/>
          <p:nvPr/>
        </p:nvSpPr>
        <p:spPr>
          <a:xfrm>
            <a:off x="1519118" y="5594620"/>
            <a:ext cx="670360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お肉　　三元豚のソテー　カフェドパリソース　　</a:t>
            </a:r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D58A5E1A-5115-4607-AD62-90AACF06003F}"/>
              </a:ext>
            </a:extLst>
          </p:cNvPr>
          <p:cNvSpPr/>
          <p:nvPr/>
        </p:nvSpPr>
        <p:spPr>
          <a:xfrm>
            <a:off x="1519119" y="5977348"/>
            <a:ext cx="67036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お魚　　シイラお魚のムニエル　フレッシュトマトソース</a:t>
            </a:r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</a:t>
            </a:r>
            <a:endParaRPr lang="en-US" altLang="ja-JP" sz="1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37404F81-3F05-45F3-9B1C-25623E017E56}"/>
              </a:ext>
            </a:extLst>
          </p:cNvPr>
          <p:cNvSpPr/>
          <p:nvPr/>
        </p:nvSpPr>
        <p:spPr>
          <a:xfrm>
            <a:off x="522593" y="7798747"/>
            <a:ext cx="16209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ソフトドリンク</a:t>
            </a:r>
            <a:endParaRPr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A2E83590-02E1-40C0-9937-D3F5369E398A}"/>
              </a:ext>
            </a:extLst>
          </p:cNvPr>
          <p:cNvSpPr/>
          <p:nvPr/>
        </p:nvSpPr>
        <p:spPr>
          <a:xfrm>
            <a:off x="522591" y="8823202"/>
            <a:ext cx="56076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アルコール　</a:t>
            </a:r>
            <a:r>
              <a:rPr lang="en-US" altLang="ja-JP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+150</a:t>
            </a:r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　　　　おかわり最初の</a:t>
            </a:r>
            <a:r>
              <a:rPr lang="en-US" altLang="ja-JP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杯</a:t>
            </a:r>
            <a:r>
              <a:rPr lang="en-US" altLang="ja-JP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+400</a:t>
            </a:r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  <a:endParaRPr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21FA596B-8FA6-458F-B640-9D22DF1A7198}"/>
              </a:ext>
            </a:extLst>
          </p:cNvPr>
          <p:cNvSpPr/>
          <p:nvPr/>
        </p:nvSpPr>
        <p:spPr>
          <a:xfrm>
            <a:off x="3008776" y="6543856"/>
            <a:ext cx="240080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本日のドルチェ</a:t>
            </a:r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DCB0B009-8CFC-4637-8AD0-E19FC56F6812}"/>
              </a:ext>
            </a:extLst>
          </p:cNvPr>
          <p:cNvSpPr/>
          <p:nvPr/>
        </p:nvSpPr>
        <p:spPr>
          <a:xfrm>
            <a:off x="522591" y="10070824"/>
            <a:ext cx="47075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ノンアルコールビール　　</a:t>
            </a:r>
            <a:r>
              <a:rPr lang="en-US" altLang="ja-JP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+100</a:t>
            </a:r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  <a:endParaRPr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3B90764-8056-466C-826C-5095161F7466}"/>
              </a:ext>
            </a:extLst>
          </p:cNvPr>
          <p:cNvSpPr/>
          <p:nvPr/>
        </p:nvSpPr>
        <p:spPr>
          <a:xfrm>
            <a:off x="4611936" y="2541072"/>
            <a:ext cx="3551537" cy="430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コース料理はお時間頂戴いたします</a:t>
            </a:r>
            <a:endParaRPr lang="en-US" altLang="ja-JP" sz="1200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2706023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18855</TotalTime>
  <Words>559</Words>
  <Application>Microsoft Office PowerPoint</Application>
  <PresentationFormat>ユーザー設定</PresentationFormat>
  <Paragraphs>109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HGSｺﾞｼｯｸE</vt:lpstr>
      <vt:lpstr>HGSｺﾞｼｯｸM</vt:lpstr>
      <vt:lpstr>HGS創英角ｺﾞｼｯｸUB</vt:lpstr>
      <vt:lpstr>HGS明朝E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Rucolaルコラ</dc:creator>
  <cp:lastModifiedBy>Rucola ルコラ</cp:lastModifiedBy>
  <cp:revision>67</cp:revision>
  <cp:lastPrinted>2022-07-19T08:53:55Z</cp:lastPrinted>
  <dcterms:created xsi:type="dcterms:W3CDTF">2013-08-07T01:16:52Z</dcterms:created>
  <dcterms:modified xsi:type="dcterms:W3CDTF">2022-07-19T09:15:11Z</dcterms:modified>
</cp:coreProperties>
</file>